
<file path=[Content_Types].xml><?xml version="1.0" encoding="utf-8"?>
<Types xmlns="http://schemas.openxmlformats.org/package/2006/content-types">
  <Default Extension="png" ContentType="image/png"/>
  <Default Extension="bin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67" r:id="rId2"/>
    <p:sldId id="2540" r:id="rId3"/>
    <p:sldId id="2542" r:id="rId4"/>
    <p:sldId id="2554" r:id="rId5"/>
    <p:sldId id="2543" r:id="rId6"/>
    <p:sldId id="2545" r:id="rId7"/>
    <p:sldId id="2555" r:id="rId8"/>
    <p:sldId id="2546" r:id="rId9"/>
    <p:sldId id="2556" r:id="rId10"/>
    <p:sldId id="2547" r:id="rId11"/>
    <p:sldId id="2549" r:id="rId12"/>
    <p:sldId id="2557" r:id="rId13"/>
    <p:sldId id="2558" r:id="rId14"/>
    <p:sldId id="2550" r:id="rId15"/>
    <p:sldId id="2559" r:id="rId16"/>
    <p:sldId id="2560" r:id="rId17"/>
    <p:sldId id="2551" r:id="rId18"/>
    <p:sldId id="2553" r:id="rId19"/>
    <p:sldId id="2561" r:id="rId20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1"/>
    <p:restoredTop sz="94660"/>
  </p:normalViewPr>
  <p:slideViewPr>
    <p:cSldViewPr showGuides="1">
      <p:cViewPr varScale="1">
        <p:scale>
          <a:sx n="111" d="100"/>
          <a:sy n="111" d="100"/>
        </p:scale>
        <p:origin x="786" y="102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F88DBB8-DCEB-5B44-1CE9-C5691F3DEBE5}"/>
              </a:ext>
            </a:extLst>
          </p:cNvPr>
          <p:cNvSpPr txBox="1"/>
          <p:nvPr userDrawn="1"/>
        </p:nvSpPr>
        <p:spPr>
          <a:xfrm>
            <a:off x="381000" y="381000"/>
            <a:ext cx="3810000" cy="31393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296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652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 userDrawn="1"/>
        </p:nvSpPr>
        <p:spPr>
          <a:xfrm>
            <a:off x="479610" y="6120360"/>
            <a:ext cx="2055740" cy="737705"/>
          </a:xfrm>
          <a:prstGeom prst="rect">
            <a:avLst/>
          </a:prstGeom>
          <a:solidFill>
            <a:srgbClr val="8F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bin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bin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bin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_0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>
            <a:extLst>
              <a:ext uri="{FF2B5EF4-FFF2-40B4-BE49-F238E27FC236}">
                <a16:creationId xmlns:a16="http://schemas.microsoft.com/office/drawing/2014/main" id="{C4B4FFC0-A671-7C82-EC2E-7FA9566741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1340855"/>
            <a:ext cx="12192000" cy="256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第18章　平行四边形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18.2　平行四边形的判定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第1课时　平行四边形的判定（一）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yt_shape_10246"/>
          <p:cNvSpPr txBox="1"/>
          <p:nvPr/>
        </p:nvSpPr>
        <p:spPr>
          <a:xfrm>
            <a:off x="540000" y="1106766"/>
            <a:ext cx="1672061" cy="469359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50" b="0" i="0" u="none" spc="12276">
                <a:solidFill>
                  <a:srgbClr val="1EE3CF"/>
                </a:solidFill>
                <a:effectLst/>
                <a:latin typeface="Times New Roman" pitchFamily="30"/>
                <a:ea typeface="宋体" pitchFamily="30"/>
              </a:rPr>
              <a:t> </a:t>
            </a:r>
          </a:p>
        </p:txBody>
      </p:sp>
      <p:pic>
        <p:nvPicPr>
          <p:cNvPr id="10245" name="yt_image_10245">
            <a:extLst>
              <a:ext uri="">
                <a16:creationId xmlns="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1146470"/>
            <a:ext cx="1653947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8" name="yt_shape_10248"/>
          <p:cNvSpPr txBox="1"/>
          <p:nvPr/>
        </p:nvSpPr>
        <p:spPr>
          <a:xfrm>
            <a:off x="540119" y="1668632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以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的顶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为圆心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956f3,isEnd"/>
              </a:rPr>
              <a:t>长为半径作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弧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再以顶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为圆心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长为半径作弧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2ae25,isEnd"/>
              </a:rPr>
              <a:t>两弧交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的两侧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f4c07,isEnd"/>
              </a:rPr>
              <a:t>若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的度数为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pSp>
        <p:nvGrpSpPr>
          <p:cNvPr id="10249" name="yt_shape_10249" title="H_158.58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963627" y="4007195"/>
            <a:ext cx="2264745" cy="2013985"/>
            <a:chOff x="0" y="0"/>
            <a:chExt cx="2264745" cy="2013985"/>
          </a:xfrm>
        </p:grpSpPr>
        <p:pic>
          <p:nvPicPr>
            <p:cNvPr id="2" name="yt_image_10249">
              <a:extLst>
                <a:ext uri="">
                  <a16:creationId xmlns="" xmlns:a14="http://schemas.microsoft.com/office/drawing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264745" cy="14239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251" name="yt_shape_10251" descr="{&quot;rangeId&quot;:0,&quot;IgnoreLineSpacing&quot;:1}"/>
            <p:cNvSpPr txBox="1"/>
            <p:nvPr/>
          </p:nvSpPr>
          <p:spPr>
            <a:xfrm>
              <a:off x="103900" y="1459987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5BA46257-CAB1-0828-8A59-D7CAD60CF78B}"/>
              </a:ext>
            </a:extLst>
          </p:cNvPr>
          <p:cNvSpPr txBox="1"/>
          <p:nvPr/>
        </p:nvSpPr>
        <p:spPr>
          <a:xfrm>
            <a:off x="7389071" y="3267746"/>
            <a:ext cx="155486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65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°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3" name="yt_shape_10253"/>
          <p:cNvSpPr txBox="1"/>
          <p:nvPr/>
        </p:nvSpPr>
        <p:spPr>
          <a:xfrm>
            <a:off x="540119" y="1123166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已知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分别以它的三边为边长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7c73f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边的同侧作三个等边三角形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即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ae37d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是平行四边形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10254" name="yt_shape_10254" title="H_187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5051727" y="2924965"/>
            <a:ext cx="2088545" cy="2387048"/>
            <a:chOff x="0" y="0"/>
            <a:chExt cx="2088545" cy="2387048"/>
          </a:xfrm>
        </p:grpSpPr>
        <p:pic>
          <p:nvPicPr>
            <p:cNvPr id="2" name="yt_image_10254">
              <a:extLst>
                <a:ext uri="">
                  <a16:creationId xmlns="" xmlns:a14="http://schemas.microsoft.com/office/drawing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066227" cy="1797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256" name="yt_shape_10256" descr="{&quot;rangeId&quot;:0,&quot;IgnoreLineSpacing&quot;:1}"/>
            <p:cNvSpPr txBox="1"/>
            <p:nvPr/>
          </p:nvSpPr>
          <p:spPr>
            <a:xfrm>
              <a:off x="4641" y="18330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4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8" name="yt_shape_10258"/>
          <p:cNvSpPr txBox="1"/>
          <p:nvPr/>
        </p:nvSpPr>
        <p:spPr>
          <a:xfrm>
            <a:off x="540000" y="988919"/>
            <a:ext cx="8959184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和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都是等边三角形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259" name="yt_shape_10259"/>
          <p:cNvSpPr txBox="1"/>
          <p:nvPr/>
        </p:nvSpPr>
        <p:spPr>
          <a:xfrm>
            <a:off x="540000" y="1546785"/>
            <a:ext cx="518892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260" name="yt_shape_10260"/>
          <p:cNvSpPr txBox="1"/>
          <p:nvPr/>
        </p:nvSpPr>
        <p:spPr>
          <a:xfrm>
            <a:off x="540000" y="2104651"/>
            <a:ext cx="530594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DB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EB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261" name="yt_shape_10261"/>
          <p:cNvSpPr txBox="1"/>
          <p:nvPr/>
        </p:nvSpPr>
        <p:spPr>
          <a:xfrm>
            <a:off x="540000" y="2662517"/>
            <a:ext cx="576920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DB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EB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262" name="yt_shape_10262"/>
          <p:cNvSpPr txBox="1"/>
          <p:nvPr/>
        </p:nvSpPr>
        <p:spPr>
          <a:xfrm>
            <a:off x="540000" y="3220383"/>
            <a:ext cx="5280292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EB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263" name="yt_shape_10263"/>
          <p:cNvSpPr txBox="1"/>
          <p:nvPr/>
        </p:nvSpPr>
        <p:spPr>
          <a:xfrm>
            <a:off x="540000" y="3778249"/>
            <a:ext cx="426559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DB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264" name="yt_shape_10264"/>
          <p:cNvSpPr txBox="1"/>
          <p:nvPr/>
        </p:nvSpPr>
        <p:spPr>
          <a:xfrm>
            <a:off x="540000" y="4336115"/>
            <a:ext cx="467435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在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DB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和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中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265" name="yt_shape_10265"/>
          <p:cNvSpPr txBox="1"/>
          <p:nvPr/>
        </p:nvSpPr>
        <p:spPr>
          <a:xfrm>
            <a:off x="540000" y="4893981"/>
            <a:ext cx="910666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DB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266" name="yt_shape_10266"/>
          <p:cNvSpPr txBox="1"/>
          <p:nvPr/>
        </p:nvSpPr>
        <p:spPr>
          <a:xfrm>
            <a:off x="540000" y="5451844"/>
            <a:ext cx="429604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2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DB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2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2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2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2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grpSp>
        <p:nvGrpSpPr>
          <p:cNvPr id="11" name="yt_shape_10254" title="H_187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896125" y="2002221"/>
            <a:ext cx="2088545" cy="2387048"/>
            <a:chOff x="0" y="0"/>
            <a:chExt cx="2088545" cy="2387048"/>
          </a:xfrm>
        </p:grpSpPr>
        <p:pic>
          <p:nvPicPr>
            <p:cNvPr id="12" name="yt_image_10254">
              <a:extLst>
                <a:ext uri="">
                  <a16:creationId xmlns="" xmlns:a14="http://schemas.microsoft.com/office/drawing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066227" cy="1797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yt_shape_10256" descr="{&quot;rangeId&quot;:0,&quot;IgnoreLineSpacing&quot;:1}"/>
            <p:cNvSpPr txBox="1"/>
            <p:nvPr/>
          </p:nvSpPr>
          <p:spPr>
            <a:xfrm>
              <a:off x="4641" y="18330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4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8" grpId="0" build="allAtOnce"/>
      <p:bldP spid="10259" grpId="0" build="allAtOnce"/>
      <p:bldP spid="10260" grpId="0" build="allAtOnce"/>
      <p:bldP spid="10261" grpId="0" build="allAtOnce"/>
      <p:bldP spid="10262" grpId="0" build="allAtOnce"/>
      <p:bldP spid="10263" grpId="0" build="allAtOnce"/>
      <p:bldP spid="10264" grpId="0" build="allAtOnce"/>
      <p:bldP spid="10265" grpId="0" build="allAtOnce"/>
      <p:bldP spid="10266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7" name="yt_shape_10267"/>
          <p:cNvSpPr txBox="1"/>
          <p:nvPr/>
        </p:nvSpPr>
        <p:spPr>
          <a:xfrm>
            <a:off x="540000" y="1460036"/>
            <a:ext cx="2723502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268" name="yt_shape_10268"/>
          <p:cNvSpPr txBox="1"/>
          <p:nvPr/>
        </p:nvSpPr>
        <p:spPr>
          <a:xfrm>
            <a:off x="540000" y="2064822"/>
            <a:ext cx="556723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是等边三角形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269" name="yt_shape_10269"/>
          <p:cNvSpPr txBox="1"/>
          <p:nvPr/>
        </p:nvSpPr>
        <p:spPr>
          <a:xfrm>
            <a:off x="540000" y="2669608"/>
            <a:ext cx="281327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270" name="yt_shape_10270"/>
          <p:cNvSpPr txBox="1"/>
          <p:nvPr/>
        </p:nvSpPr>
        <p:spPr>
          <a:xfrm>
            <a:off x="540000" y="3274394"/>
            <a:ext cx="2723502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271" name="yt_shape_10271"/>
          <p:cNvSpPr txBox="1"/>
          <p:nvPr/>
        </p:nvSpPr>
        <p:spPr>
          <a:xfrm>
            <a:off x="540000" y="3879180"/>
            <a:ext cx="411330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同理可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得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272" name="yt_shape_10272"/>
          <p:cNvSpPr txBox="1"/>
          <p:nvPr/>
        </p:nvSpPr>
        <p:spPr>
          <a:xfrm>
            <a:off x="540000" y="4483966"/>
            <a:ext cx="621804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为平行四边形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8" name="yt_shape_10254" title="H_187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536100" y="2283702"/>
            <a:ext cx="2088545" cy="2387048"/>
            <a:chOff x="0" y="0"/>
            <a:chExt cx="2088545" cy="2387048"/>
          </a:xfrm>
        </p:grpSpPr>
        <p:pic>
          <p:nvPicPr>
            <p:cNvPr id="9" name="yt_image_10254">
              <a:extLst>
                <a:ext uri="">
                  <a16:creationId xmlns="" xmlns:a14="http://schemas.microsoft.com/office/drawing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066227" cy="1797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yt_shape_10256" descr="{&quot;rangeId&quot;:0,&quot;IgnoreLineSpacing&quot;:1}"/>
            <p:cNvSpPr txBox="1"/>
            <p:nvPr/>
          </p:nvSpPr>
          <p:spPr>
            <a:xfrm>
              <a:off x="4641" y="18330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4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7" grpId="0" build="allAtOnce"/>
      <p:bldP spid="10268" grpId="0" build="allAtOnce"/>
      <p:bldP spid="10269" grpId="0" build="allAtOnce"/>
      <p:bldP spid="10270" grpId="0" build="allAtOnce"/>
      <p:bldP spid="10271" grpId="0" build="allAtOnce"/>
      <p:bldP spid="10272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3" name="yt_shape_10273"/>
          <p:cNvSpPr txBox="1"/>
          <p:nvPr/>
        </p:nvSpPr>
        <p:spPr>
          <a:xfrm>
            <a:off x="540000" y="1268850"/>
            <a:ext cx="810638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题型三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利用判定定理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判定平行四边形</a:t>
            </a:r>
          </a:p>
        </p:txBody>
      </p:sp>
      <p:sp>
        <p:nvSpPr>
          <p:cNvPr id="10274" name="yt_shape_10274"/>
          <p:cNvSpPr txBox="1"/>
          <p:nvPr/>
        </p:nvSpPr>
        <p:spPr>
          <a:xfrm>
            <a:off x="540119" y="1873636"/>
            <a:ext cx="11492915" cy="113877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800" b="0" i="0" u="none">
                <a:solidFill>
                  <a:srgbClr val="1EE3CF"/>
                </a:solidFill>
                <a:effectLst/>
                <a:latin typeface="Times New Roman" pitchFamily="38"/>
                <a:ea typeface="Times New Roman" pitchFamily="38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</a:t>
            </a:r>
            <a:r>
              <a:rPr lang="en-US" altLang="zh-CN" sz="3200" b="0" i="0" u="none">
                <a:solidFill>
                  <a:srgbClr val="1EE3CF"/>
                </a:solidFill>
                <a:effectLst/>
                <a:latin typeface="Times New Roman" pitchFamily="32"/>
                <a:ea typeface="宋体" pitchFamily="32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2c315"/>
              </a:rPr>
              <a:t>边上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3" name="yt_shape_1731295536916">
            <a:extLst>
              <a:ext uri="{FF2B5EF4-FFF2-40B4-BE49-F238E27FC236}">
                <a16:creationId xmlns:a16="http://schemas.microsoft.com/office/drawing/2014/main" id="{A7060754-C2C9-1306-B1B4-506A23C044D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1972047"/>
            <a:ext cx="679642" cy="382299"/>
          </a:xfrm>
          <a:prstGeom prst="rect">
            <a:avLst/>
          </a:prstGeom>
        </p:spPr>
      </p:pic>
      <p:pic>
        <p:nvPicPr>
          <p:cNvPr id="5" name="yt_image_10278" title="H_123.5">
            <a:extLst>
              <a:ext uri="">
                <a16:creationId xmlns="" xmlns:mc="http://schemas.openxmlformats.org/markup-compatibility/2006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0625" y="3063197"/>
            <a:ext cx="3310750" cy="156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yt_shape_10275"/>
          <p:cNvSpPr txBox="1"/>
          <p:nvPr/>
        </p:nvSpPr>
        <p:spPr>
          <a:xfrm>
            <a:off x="540000" y="4812906"/>
            <a:ext cx="853278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BED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是平行四边形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yt_shape_10276"/>
              <p:cNvSpPr txBox="1"/>
              <p:nvPr/>
            </p:nvSpPr>
            <p:spPr>
              <a:xfrm>
                <a:off x="540119" y="980830"/>
                <a:ext cx="10812246" cy="509267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证明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四边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4_b6f1c"/>
                  </a:rPr>
                  <a:t>为</a:t>
                </a: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4_b6f1c"/>
                  </a:rPr>
                  <a:t>平行四</a:t>
                </a: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边形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5d856"/>
                  </a:rPr>
                  <a:t>＝</a:t>
                </a:r>
                <a:r>
                  <a:rPr lang="en-US" altLang="zh-CN" sz="3600" b="1" i="0" u="none" spc="375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在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和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eqArr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</m:t>
                            </m:r>
                            <m: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𝑭𝑪𝑫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𝑨𝑩</m:t>
                            </m:r>
                            <m: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𝑪𝑫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𝟏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=∠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≌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S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A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endParaRPr lang="en-US" altLang="zh-CN" sz="3600" b="1" i="0" u="none">
                  <a:solidFill>
                    <a:srgbClr val="FF0000"/>
                  </a:solidFill>
                  <a:effectLst/>
                  <a:latin typeface="宋体" pitchFamily="36"/>
                  <a:ea typeface="宋体" pitchFamily="36"/>
                </a:endParaRPr>
              </a:p>
            </p:txBody>
          </p:sp>
        </mc:Choice>
        <mc:Fallback xmlns="">
          <p:sp>
            <p:nvSpPr>
              <p:cNvPr id="2" name="yt_shape_102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980830"/>
                <a:ext cx="10812246" cy="5092676"/>
              </a:xfrm>
              <a:prstGeom prst="rect">
                <a:avLst/>
              </a:prstGeom>
              <a:blipFill>
                <a:blip r:embed="rId2"/>
                <a:stretch>
                  <a:fillRect l="-2594" t="-3234" r="-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8" name="yt_image_10278" title="H_123.5">
            <a:extLst>
              <a:ext uri="">
                <a16:creationId xmlns="" xmlns:mc="http://schemas.openxmlformats.org/markup-compatibility/2006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84145" y="2644775"/>
            <a:ext cx="3310750" cy="156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yt_shape_3">
            <a:extLst>
              <a:ext uri="{FF2B5EF4-FFF2-40B4-BE49-F238E27FC236}">
                <a16:creationId xmlns:a16="http://schemas.microsoft.com/office/drawing/2014/main" id="{C97A01AB-406A-BBDA-4942-C1DDBB01B4FD}"/>
              </a:ext>
            </a:extLst>
          </p:cNvPr>
          <p:cNvSpPr txBox="1"/>
          <p:nvPr/>
        </p:nvSpPr>
        <p:spPr>
          <a:xfrm>
            <a:off x="540118" y="4935227"/>
            <a:ext cx="10954777" cy="113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rtlCol="0">
            <a:noAutofit/>
          </a:bodyPr>
          <a:lstStyle/>
          <a:p>
            <a:pPr lvl="0" hangingPunct="0"/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  <a:r>
              <a:rPr lang="zh-CN" altLang="zh-CN" sz="3600" b="1" spc="375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即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smtClean="0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zh-CN" altLang="zh-CN" sz="3600" b="1" smtClean="0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</a:p>
          <a:p>
            <a:pPr lvl="0" hangingPunct="0"/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spc="375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BED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是平行四边形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8" grpId="0" uiExpand="1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0" name="yt_shape_10280"/>
          <p:cNvSpPr txBox="1"/>
          <p:nvPr/>
        </p:nvSpPr>
        <p:spPr>
          <a:xfrm>
            <a:off x="540119" y="980830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平分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fe553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求平行四边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的周长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3" name="yt_shape_10281"/>
          <p:cNvSpPr txBox="1"/>
          <p:nvPr/>
        </p:nvSpPr>
        <p:spPr>
          <a:xfrm>
            <a:off x="540119" y="2132910"/>
            <a:ext cx="11244276" cy="553997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平分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-100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∴∠</a:t>
            </a:r>
            <a:r>
              <a:rPr lang="en-US" altLang="zh-CN" sz="3600" b="1" i="1" u="none" spc="-100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DEC</a:t>
            </a:r>
            <a:r>
              <a:rPr lang="zh-CN" altLang="zh-CN" sz="3600" b="1" i="0" u="none" spc="-100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100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100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BCE</a:t>
            </a:r>
            <a:r>
              <a:rPr lang="en-US" altLang="zh-CN" sz="3600" b="1" i="0" u="none" spc="-100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 spc="-100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 spc="-100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∴∠</a:t>
            </a:r>
            <a:r>
              <a:rPr lang="en-US" altLang="zh-CN" sz="3600" b="1" i="1" u="none" spc="-100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DEC</a:t>
            </a:r>
            <a:r>
              <a:rPr lang="zh-CN" altLang="zh-CN" sz="3600" b="1" i="0" u="none" spc="-100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9fffd"/>
              </a:rPr>
              <a:t>＝</a:t>
            </a:r>
            <a:r>
              <a:rPr lang="en-US" altLang="zh-CN" sz="3600" b="1" i="0" u="none" spc="-100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100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DCE</a:t>
            </a:r>
            <a:r>
              <a:rPr lang="en-US" altLang="zh-CN" sz="3600" b="1" i="0" u="none" spc="-100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 spc="-100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 spc="-100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 spc="-100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ED</a:t>
            </a:r>
            <a:r>
              <a:rPr lang="zh-CN" altLang="zh-CN" sz="3600" b="1" i="0" u="none" spc="-100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 spc="-100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zh-CN" altLang="zh-CN" sz="3600" b="1" i="0" u="none" spc="-100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100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600" b="1" i="0" u="none" spc="-100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BED</a:t>
            </a:r>
            <a:r>
              <a:rPr lang="en-US" altLang="zh-CN" sz="3600" b="1" i="1" u="none" spc="375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是平行四边形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 spc="375" baseline="-25000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 baseline="-25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 baseline="-25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32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10282" name="yt_image_10282">
            <a:extLst>
              <a:ext uri="">
                <a16:creationId xmlns="" xmlns:mc="http://schemas.openxmlformats.org/markup-compatibility/2006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8105" y="1974327"/>
            <a:ext cx="3310750" cy="156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5" name="yt_shape_10285"/>
          <p:cNvSpPr txBox="1"/>
          <p:nvPr/>
        </p:nvSpPr>
        <p:spPr>
          <a:xfrm>
            <a:off x="540000" y="1291636"/>
            <a:ext cx="1672061" cy="469359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50" b="0" i="0" u="none" spc="12276">
                <a:solidFill>
                  <a:srgbClr val="1EE3CF"/>
                </a:solidFill>
                <a:effectLst/>
                <a:latin typeface="Times New Roman" pitchFamily="30"/>
                <a:ea typeface="宋体" pitchFamily="30"/>
              </a:rPr>
              <a:t> </a:t>
            </a:r>
          </a:p>
        </p:txBody>
      </p:sp>
      <p:pic>
        <p:nvPicPr>
          <p:cNvPr id="10284" name="yt_image_10284" title="H_37.12496">
            <a:extLst>
              <a:ext uri="">
                <a16:creationId xmlns="" xmlns:a14="http://schemas.microsoft.com/office/drawing/2010/main" xmlns:a16="http://schemas.microsoft.com/office/drawing/2014/main" xmlns:p14="http://schemas.microsoft.com/office/powerpoint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1331340"/>
            <a:ext cx="1653947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87" name="yt_shape_10287"/>
          <p:cNvSpPr txBox="1"/>
          <p:nvPr/>
        </p:nvSpPr>
        <p:spPr>
          <a:xfrm>
            <a:off x="540119" y="1853502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在下列给出的条件中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能判定四边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05733"/>
              </a:rPr>
              <a:t>为平行四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边形的是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0288" name="yt_table_10288" title="H_172.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878876"/>
              </p:ext>
            </p:extLst>
          </p:nvPr>
        </p:nvGraphicFramePr>
        <p:xfrm>
          <a:off x="540085" y="3012286"/>
          <a:ext cx="6181725" cy="2194560"/>
        </p:xfrm>
        <a:graphic>
          <a:graphicData uri="http://schemas.openxmlformats.org/drawingml/2006/table">
            <a:tbl>
              <a:tblPr/>
              <a:tblGrid>
                <a:gridCol w="6181725">
                  <a:extLst>
                    <a:ext uri="{9D8B030D-6E8A-4147-A177-3AD203B41FA5}">
                      <a16:colId xmlns:a16="http://schemas.microsoft.com/office/drawing/2014/main" val="100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，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47619" indent="-647619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∥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，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∥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，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∠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∠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∠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∠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，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∠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∠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108B65E1-7908-9522-01E7-61717456FDF7}"/>
              </a:ext>
            </a:extLst>
          </p:cNvPr>
          <p:cNvSpPr txBox="1"/>
          <p:nvPr/>
        </p:nvSpPr>
        <p:spPr>
          <a:xfrm>
            <a:off x="3202833" y="2355336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0" name="yt_shape_10290"/>
          <p:cNvSpPr txBox="1"/>
          <p:nvPr/>
        </p:nvSpPr>
        <p:spPr>
          <a:xfrm>
            <a:off x="540119" y="1034379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江西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41731"/>
              </a:rPr>
              <a:t>在一条直线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92255"/>
              </a:rPr>
              <a:t>形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BCE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是平行四边形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10291" name="yt_shape_10291" title="H_250.4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223870" y="2696372"/>
            <a:ext cx="3460727" cy="3180798"/>
            <a:chOff x="0" y="0"/>
            <a:chExt cx="3460727" cy="3180798"/>
          </a:xfrm>
        </p:grpSpPr>
        <p:pic>
          <p:nvPicPr>
            <p:cNvPr id="2" name="yt_image_10291">
              <a:extLst>
                <a:ext uri="">
  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460727" cy="2590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293" name="yt_shape_10293" descr="{&quot;rangeId&quot;:0,&quot;IgnoreLineSpacing&quot;:1}"/>
            <p:cNvSpPr txBox="1"/>
            <p:nvPr/>
          </p:nvSpPr>
          <p:spPr>
            <a:xfrm>
              <a:off x="706411" y="262680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6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295" name="yt_shape_10295"/>
              <p:cNvSpPr txBox="1"/>
              <p:nvPr/>
            </p:nvSpPr>
            <p:spPr>
              <a:xfrm>
                <a:off x="540000" y="972030"/>
                <a:ext cx="8494313" cy="5337170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证明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∥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ED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在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AF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和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Times New Roman" pitchFamily="12"/>
                    <a:ea typeface="宋体" pitchFamily="12"/>
                  </a:rPr>
                  <a:t>​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eqArrPr>
                          <m:e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𝑨𝑩</m:t>
                            </m:r>
                            <m:r>
                              <a:rPr lang="zh-CN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𝑫𝑬</m:t>
                            </m:r>
                            <m:r>
                              <m:rPr>
                                <m:nor/>
                              </m:rPr>
                              <a:rPr lang="zh-CN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𝑩𝑨𝑭</m:t>
                            </m:r>
                            <m:r>
                              <a:rPr lang="zh-CN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𝑬𝑫𝑪</m:t>
                            </m:r>
                            <m:r>
                              <m:rPr>
                                <m:nor/>
                              </m:rPr>
                              <a:rPr lang="zh-CN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𝑨𝑭</m:t>
                            </m:r>
                            <m:r>
                              <a:rPr lang="zh-CN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𝑫𝑪</m:t>
                            </m:r>
                            <m:r>
                              <m:rPr>
                                <m:nor/>
                              </m:rPr>
                              <a:rPr lang="zh-CN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AF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≌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△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S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A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S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AF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BF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∥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又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四边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形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BCE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是平行四边形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0295" name="yt_shape_102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972030"/>
                <a:ext cx="8494313" cy="5337170"/>
              </a:xfrm>
              <a:prstGeom prst="rect">
                <a:avLst/>
              </a:prstGeom>
              <a:blipFill>
                <a:blip r:embed="rId2"/>
                <a:stretch>
                  <a:fillRect l="-2800" t="-2626" b="-4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yt_shape_10291" title="H_250.4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176075" y="1983064"/>
            <a:ext cx="3460727" cy="3180798"/>
            <a:chOff x="0" y="0"/>
            <a:chExt cx="3460727" cy="3180798"/>
          </a:xfrm>
        </p:grpSpPr>
        <p:pic>
          <p:nvPicPr>
            <p:cNvPr id="4" name="yt_image_10291">
              <a:extLst>
                <a:ext uri="">
  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3460727" cy="2590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0293" descr="{&quot;rangeId&quot;:0,&quot;IgnoreLineSpacing&quot;:1}"/>
            <p:cNvSpPr txBox="1"/>
            <p:nvPr/>
          </p:nvSpPr>
          <p:spPr>
            <a:xfrm>
              <a:off x="706411" y="262680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6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2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2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5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3" name="yt_shape_10213"/>
          <p:cNvSpPr txBox="1"/>
          <p:nvPr/>
        </p:nvSpPr>
        <p:spPr>
          <a:xfrm>
            <a:off x="6095968" y="1649323"/>
            <a:ext cx="64" cy="27699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 eaLnBrk="1" latinLnBrk="0" hangingPunct="0">
              <a:lnSpc>
                <a:spcPct val="100000"/>
              </a:lnSpc>
            </a:pPr>
            <a:endParaRPr/>
          </a:p>
        </p:txBody>
      </p:sp>
      <p:sp>
        <p:nvSpPr>
          <p:cNvPr id="10214" name="yt_shape_10214"/>
          <p:cNvSpPr txBox="1"/>
          <p:nvPr/>
        </p:nvSpPr>
        <p:spPr>
          <a:xfrm>
            <a:off x="540000" y="1977110"/>
            <a:ext cx="1088599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两组对边分别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的四边形是平行四边形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</p:txBody>
      </p:sp>
      <p:sp>
        <p:nvSpPr>
          <p:cNvPr id="10215" name="yt_shape_10215"/>
          <p:cNvSpPr txBox="1"/>
          <p:nvPr/>
        </p:nvSpPr>
        <p:spPr>
          <a:xfrm>
            <a:off x="540119" y="2581896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平行四边形的判定定理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两组对边分别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100" b="1" i="0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100" b="1" i="0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的四边形是平行四边形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</p:txBody>
      </p:sp>
      <p:sp>
        <p:nvSpPr>
          <p:cNvPr id="10216" name="yt_shape_10216"/>
          <p:cNvSpPr txBox="1"/>
          <p:nvPr/>
        </p:nvSpPr>
        <p:spPr>
          <a:xfrm>
            <a:off x="540119" y="3740680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平行四边形的判定定理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一组对边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</a:t>
            </a:r>
            <a:r>
              <a:rPr sz="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sym typeface="W:9.005039,H:43.2"/>
              </a:rPr>
              <a:t/>
            </a:r>
            <a:br>
              <a:rPr lang="zh-CN" altLang="zh-CN" sz="36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sym typeface="W:9.005039,H:43.2"/>
              </a:rPr>
            </a:b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</a:t>
            </a:r>
            <a:r>
              <a:rPr sz="1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的四边形是平行四边形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821185F9-6BB4-BC79-3FD2-8D9713AFA648}"/>
              </a:ext>
            </a:extLst>
          </p:cNvPr>
          <p:cNvSpPr txBox="1"/>
          <p:nvPr/>
        </p:nvSpPr>
        <p:spPr>
          <a:xfrm>
            <a:off x="4807677" y="1930304"/>
            <a:ext cx="155644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平行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C77ECBE-9EA5-4D66-93D2-85ACE326283A}"/>
              </a:ext>
            </a:extLst>
          </p:cNvPr>
          <p:cNvSpPr txBox="1"/>
          <p:nvPr/>
        </p:nvSpPr>
        <p:spPr>
          <a:xfrm>
            <a:off x="10083057" y="2535090"/>
            <a:ext cx="155644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相等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CC588EC-BC4D-2D35-7B6F-D694B9974D3B}"/>
              </a:ext>
            </a:extLst>
          </p:cNvPr>
          <p:cNvSpPr txBox="1"/>
          <p:nvPr/>
        </p:nvSpPr>
        <p:spPr>
          <a:xfrm>
            <a:off x="9165482" y="3693874"/>
            <a:ext cx="21295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  <a:sym typeface="_⨹_4_2177d"/>
              </a:rPr>
              <a:t>平行且相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/>
            </a:r>
            <a:b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</a:b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1C6B140-FF5C-029E-22C1-7A9097ADE235}"/>
              </a:ext>
            </a:extLst>
          </p:cNvPr>
          <p:cNvSpPr txBox="1"/>
          <p:nvPr/>
        </p:nvSpPr>
        <p:spPr>
          <a:xfrm>
            <a:off x="450108" y="4242514"/>
            <a:ext cx="1097662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等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  <p:bldP spid="5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8" name="yt_shape_10218"/>
          <p:cNvSpPr txBox="1"/>
          <p:nvPr/>
        </p:nvSpPr>
        <p:spPr>
          <a:xfrm>
            <a:off x="6095968" y="590479"/>
            <a:ext cx="64" cy="27699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 eaLnBrk="1" latinLnBrk="0" hangingPunct="0">
              <a:lnSpc>
                <a:spcPct val="100000"/>
              </a:lnSpc>
            </a:pPr>
            <a:endParaRPr/>
          </a:p>
        </p:txBody>
      </p:sp>
      <p:sp>
        <p:nvSpPr>
          <p:cNvPr id="10219" name="yt_shape_10219"/>
          <p:cNvSpPr txBox="1"/>
          <p:nvPr/>
        </p:nvSpPr>
        <p:spPr>
          <a:xfrm>
            <a:off x="540000" y="918266"/>
            <a:ext cx="694901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题型一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利用定义判定平行四边形</a:t>
            </a:r>
          </a:p>
        </p:txBody>
      </p:sp>
      <p:sp>
        <p:nvSpPr>
          <p:cNvPr id="10220" name="yt_shape_10220"/>
          <p:cNvSpPr txBox="1"/>
          <p:nvPr/>
        </p:nvSpPr>
        <p:spPr>
          <a:xfrm>
            <a:off x="540119" y="1523052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Times New Roman" pitchFamily="36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</a:t>
            </a:r>
            <a:r>
              <a:rPr lang="en-US" altLang="zh-CN" sz="200" b="0" i="0" u="none">
                <a:solidFill>
                  <a:srgbClr val="1EE3CF"/>
                </a:solidFill>
                <a:effectLst/>
                <a:latin typeface="Times New Roman" pitchFamily="2"/>
                <a:ea typeface="宋体" pitchFamily="2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河南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11aa8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延长线上一点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955e9"/>
              </a:rPr>
              <a:t>且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304df"/>
              </a:rPr>
              <a:t>为平行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10221" name="yt_image_10221">
            <a:extLst>
              <a:ext uri="">
                <a16:creationId xmlns="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6455" y="3421620"/>
            <a:ext cx="3760242" cy="196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yt_shape_1731295535901">
            <a:extLst>
              <a:ext uri="{FF2B5EF4-FFF2-40B4-BE49-F238E27FC236}">
                <a16:creationId xmlns:a16="http://schemas.microsoft.com/office/drawing/2014/main" id="{A6B9E73D-BC76-6C76-4C55-D42DE694A11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1617629"/>
            <a:ext cx="692342" cy="35948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3" name="yt_shape_10223"/>
          <p:cNvSpPr txBox="1"/>
          <p:nvPr/>
        </p:nvSpPr>
        <p:spPr>
          <a:xfrm>
            <a:off x="540000" y="1310007"/>
            <a:ext cx="6218049" cy="387798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为平行四边形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3" name="yt_image_10221">
            <a:extLst>
              <a:ext uri="">
                <a16:creationId xmlns="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0035" y="1700880"/>
            <a:ext cx="3760242" cy="196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2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5" name="yt_shape_10225"/>
          <p:cNvSpPr txBox="1"/>
          <p:nvPr/>
        </p:nvSpPr>
        <p:spPr>
          <a:xfrm>
            <a:off x="540000" y="1130658"/>
            <a:ext cx="1672061" cy="469359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50" b="0" i="0" u="none" spc="12276">
                <a:solidFill>
                  <a:srgbClr val="1EE3CF"/>
                </a:solidFill>
                <a:effectLst/>
                <a:latin typeface="Times New Roman" pitchFamily="30"/>
                <a:ea typeface="宋体" pitchFamily="30"/>
              </a:rPr>
              <a:t> </a:t>
            </a:r>
          </a:p>
        </p:txBody>
      </p:sp>
      <p:pic>
        <p:nvPicPr>
          <p:cNvPr id="10224" name="yt_image_10224">
            <a:extLst>
              <a:ext uri="">
                <a16:creationId xmlns="" xmlns:a14="http://schemas.microsoft.com/office/drawing/2010/main" xmlns:a16="http://schemas.microsoft.com/office/drawing/2014/main" xmlns:mc="http://schemas.openxmlformats.org/markup-compatibility/2006" xmlns:p14="http://schemas.microsoft.com/office/powerpoint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1170362"/>
            <a:ext cx="1653947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27" name="yt_shape_10227"/>
          <p:cNvSpPr txBox="1"/>
          <p:nvPr/>
        </p:nvSpPr>
        <p:spPr>
          <a:xfrm>
            <a:off x="540119" y="1692524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533c9"/>
              </a:rPr>
              <a:t>则图中平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行四边形的个数为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0231" name="yt_table_10231_skip" title="H_43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939593"/>
              </p:ext>
            </p:extLst>
          </p:nvPr>
        </p:nvGraphicFramePr>
        <p:xfrm>
          <a:off x="540085" y="4818822"/>
          <a:ext cx="9102092" cy="548640"/>
        </p:xfrm>
        <a:graphic>
          <a:graphicData uri="http://schemas.openxmlformats.org/drawingml/2006/table">
            <a:tbl>
              <a:tblPr/>
              <a:tblGrid>
                <a:gridCol w="2457768">
                  <a:extLst>
                    <a:ext uri="{9D8B030D-6E8A-4147-A177-3AD203B41FA5}">
                      <a16:colId xmlns:a16="http://schemas.microsoft.com/office/drawing/2014/main" val="10029"/>
                    </a:ext>
                  </a:extLst>
                </a:gridCol>
                <a:gridCol w="2432368">
                  <a:extLst>
                    <a:ext uri="{9D8B030D-6E8A-4147-A177-3AD203B41FA5}">
                      <a16:colId xmlns:a16="http://schemas.microsoft.com/office/drawing/2014/main" val="10030"/>
                    </a:ext>
                  </a:extLst>
                </a:gridCol>
                <a:gridCol w="2457768">
                  <a:extLst>
                    <a:ext uri="{9D8B030D-6E8A-4147-A177-3AD203B41FA5}">
                      <a16:colId xmlns:a16="http://schemas.microsoft.com/office/drawing/2014/main" val="10031"/>
                    </a:ext>
                  </a:extLst>
                </a:gridCol>
                <a:gridCol w="1754188">
                  <a:extLst>
                    <a:ext uri="{9D8B030D-6E8A-4147-A177-3AD203B41FA5}">
                      <a16:colId xmlns:a16="http://schemas.microsoft.com/office/drawing/2014/main" val="100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7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8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9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10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grpSp>
        <p:nvGrpSpPr>
          <p:cNvPr id="10228" name="yt_shape_10228_skip" title="H_154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940430" y="2851308"/>
            <a:ext cx="2309200" cy="1967948"/>
            <a:chOff x="0" y="0"/>
            <a:chExt cx="2309200" cy="1967948"/>
          </a:xfrm>
        </p:grpSpPr>
        <p:pic>
          <p:nvPicPr>
            <p:cNvPr id="2" name="yt_image_10228">
              <a:extLst>
                <a:ext uri="">
                  <a16:creationId xmlns="" xmlns:mc="http://schemas.openxmlformats.org/markup-compatibility/2006" xmlns:a14="http://schemas.microsoft.com/office/drawing/2010/main" xmlns:p14="http://schemas.microsoft.com/office/powerpoint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309200" cy="1377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230" name="yt_shape_10230" descr="{&quot;rangeId&quot;:0,&quot;IgnoreLineSpacing&quot;:1}"/>
            <p:cNvSpPr txBox="1"/>
            <p:nvPr/>
          </p:nvSpPr>
          <p:spPr>
            <a:xfrm>
              <a:off x="126127" y="14139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3B3E4AF3-29B6-2A6E-EF9C-780EEB27B20E}"/>
              </a:ext>
            </a:extLst>
          </p:cNvPr>
          <p:cNvSpPr txBox="1"/>
          <p:nvPr/>
        </p:nvSpPr>
        <p:spPr>
          <a:xfrm>
            <a:off x="5037983" y="2194358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33" name="yt_shape_10233"/>
          <p:cNvSpPr txBox="1"/>
          <p:nvPr/>
        </p:nvSpPr>
        <p:spPr>
          <a:xfrm>
            <a:off x="540119" y="1124840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广东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81ed7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延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的延长线于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10cf9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f21ed"/>
              </a:rPr>
              <a:t>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平行四边形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10234" name="yt_shape_10234" title="H_205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628824" y="3173903"/>
            <a:ext cx="2934352" cy="2615648"/>
            <a:chOff x="0" y="0"/>
            <a:chExt cx="2934352" cy="2615648"/>
          </a:xfrm>
        </p:grpSpPr>
        <p:pic>
          <p:nvPicPr>
            <p:cNvPr id="2" name="yt_image_10234">
              <a:extLst>
                <a:ext uri="">
  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934352" cy="2025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236" name="yt_shape_10236" descr="{&quot;rangeId&quot;:0,&quot;IgnoreLineSpacing&quot;:1}"/>
            <p:cNvSpPr txBox="1"/>
            <p:nvPr/>
          </p:nvSpPr>
          <p:spPr>
            <a:xfrm>
              <a:off x="438703" y="20616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238" name="yt_shape_10238"/>
              <p:cNvSpPr txBox="1"/>
              <p:nvPr/>
            </p:nvSpPr>
            <p:spPr>
              <a:xfrm>
                <a:off x="540000" y="928504"/>
                <a:ext cx="7087068" cy="5092676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证明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在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AE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和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DE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1150" b="1" i="0" u="none" spc="375">
                    <a:solidFill>
                      <a:srgbClr val="FF0000"/>
                    </a:solidFill>
                    <a:effectLst/>
                    <a:latin typeface="Times New Roman" pitchFamily="12"/>
                    <a:ea typeface="宋体" pitchFamily="12"/>
                  </a:rPr>
                  <a:t>​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eqArr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𝑨𝑬</m:t>
                            </m:r>
                            <m: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𝑫𝑬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𝑨𝑬𝑭</m:t>
                            </m:r>
                            <m: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𝑫𝑬𝑪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𝑭𝑬</m:t>
                            </m:r>
                            <m: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𝑪𝑬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AE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≌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DE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S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A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S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AF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又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四边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为平行四边形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0238" name="yt_shape_102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928504"/>
                <a:ext cx="7087068" cy="5092676"/>
              </a:xfrm>
              <a:prstGeom prst="rect">
                <a:avLst/>
              </a:prstGeom>
              <a:blipFill>
                <a:blip r:embed="rId2"/>
                <a:stretch>
                  <a:fillRect l="-3959" t="-3230" r="-3098" b="-45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yt_shape_10234" title="H_205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968130" y="1638702"/>
            <a:ext cx="2934352" cy="2615648"/>
            <a:chOff x="0" y="0"/>
            <a:chExt cx="2934352" cy="2615648"/>
          </a:xfrm>
        </p:grpSpPr>
        <p:pic>
          <p:nvPicPr>
            <p:cNvPr id="4" name="yt_image_10234">
              <a:extLst>
                <a:ext uri="">
  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934352" cy="2025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0236" descr="{&quot;rangeId&quot;:0,&quot;IgnoreLineSpacing&quot;:1}"/>
            <p:cNvSpPr txBox="1"/>
            <p:nvPr/>
          </p:nvSpPr>
          <p:spPr>
            <a:xfrm>
              <a:off x="438703" y="20616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38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" name="yt_shape_10240"/>
          <p:cNvSpPr txBox="1"/>
          <p:nvPr/>
        </p:nvSpPr>
        <p:spPr>
          <a:xfrm>
            <a:off x="540000" y="1279022"/>
            <a:ext cx="810638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题型二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利用判定定理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判定平行四边形</a:t>
            </a:r>
          </a:p>
        </p:txBody>
      </p:sp>
      <p:sp>
        <p:nvSpPr>
          <p:cNvPr id="10241" name="yt_shape_10241"/>
          <p:cNvSpPr txBox="1"/>
          <p:nvPr/>
        </p:nvSpPr>
        <p:spPr>
          <a:xfrm>
            <a:off x="540119" y="1883808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Times New Roman" pitchFamily="36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</a:t>
            </a:r>
            <a:r>
              <a:rPr lang="en-US" altLang="zh-CN" sz="200" b="0" i="0" u="none">
                <a:solidFill>
                  <a:srgbClr val="1EE3CF"/>
                </a:solidFill>
                <a:effectLst/>
                <a:latin typeface="Times New Roman" pitchFamily="2"/>
                <a:ea typeface="宋体" pitchFamily="2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的各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1ada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分别取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K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L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K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L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450d6"/>
              </a:rPr>
              <a:t>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KLM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是平行四边形吗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？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请说明理由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10242" name="yt_image_10242">
            <a:extLst>
              <a:ext uri="">
                <a16:creationId xmlns="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9229" y="3789025"/>
            <a:ext cx="2386892" cy="147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yt_shape_1731295536442">
            <a:extLst>
              <a:ext uri="{FF2B5EF4-FFF2-40B4-BE49-F238E27FC236}">
                <a16:creationId xmlns:a16="http://schemas.microsoft.com/office/drawing/2014/main" id="{80FB8566-F699-28BD-F2CD-720240F3FF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1978385"/>
            <a:ext cx="692342" cy="35948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yt_shape_10244"/>
          <p:cNvSpPr txBox="1"/>
          <p:nvPr/>
        </p:nvSpPr>
        <p:spPr>
          <a:xfrm>
            <a:off x="540000" y="1033008"/>
            <a:ext cx="9074600" cy="4431983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KLM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是平行四边形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理由如下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是平行四边形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L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L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K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AK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L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K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L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同理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可得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BK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L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DM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K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L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KLM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是平行四边形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3" name="yt_image_10242">
            <a:extLst>
              <a:ext uri="">
                <a16:creationId xmlns="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68130" y="2092494"/>
            <a:ext cx="2386892" cy="147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allAtOnce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21</TotalTime>
  <Words>888</Words>
  <Application>Microsoft Office PowerPoint</Application>
  <PresentationFormat>宽屏</PresentationFormat>
  <Paragraphs>107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56" baseType="lpstr">
      <vt:lpstr>,isEnd</vt:lpstr>
      <vt:lpstr>_⨹_1_10cf9</vt:lpstr>
      <vt:lpstr>_⨹_1_11aa8</vt:lpstr>
      <vt:lpstr>_⨹_1_1ada6</vt:lpstr>
      <vt:lpstr>_⨹_1_450d6</vt:lpstr>
      <vt:lpstr>_⨹_1_5d856</vt:lpstr>
      <vt:lpstr>_⨹_1_7c73f</vt:lpstr>
      <vt:lpstr>_⨹_1_81ed7</vt:lpstr>
      <vt:lpstr>_⨹_1_92255</vt:lpstr>
      <vt:lpstr>_⨹_1_955e9</vt:lpstr>
      <vt:lpstr>_⨹_1_9fffd</vt:lpstr>
      <vt:lpstr>_⨹_1_ae37d</vt:lpstr>
      <vt:lpstr>_⨹_1_f21ed</vt:lpstr>
      <vt:lpstr>_⨹_1_f4c07,isEnd</vt:lpstr>
      <vt:lpstr>_⨹_1_fe553</vt:lpstr>
      <vt:lpstr>_⨹_2_2c315</vt:lpstr>
      <vt:lpstr>_⨹_3_2ae25,isEnd</vt:lpstr>
      <vt:lpstr>_⨹_3_304df</vt:lpstr>
      <vt:lpstr>_⨹_4_05733</vt:lpstr>
      <vt:lpstr>_⨹_4_2177d</vt:lpstr>
      <vt:lpstr>_⨹_4_533c9</vt:lpstr>
      <vt:lpstr>_⨹_4_b6f1c</vt:lpstr>
      <vt:lpstr>_⨹_5_41731</vt:lpstr>
      <vt:lpstr>_⨹_5_956f3,isEnd</vt:lpstr>
      <vt:lpstr>Finished</vt:lpstr>
      <vt:lpstr>W:9.005039,H:43.2</vt:lpstr>
      <vt:lpstr>等线</vt:lpstr>
      <vt:lpstr>等线 Light</vt:lpstr>
      <vt:lpstr>黑体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Administrator</cp:lastModifiedBy>
  <cp:revision>14</cp:revision>
  <dcterms:created xsi:type="dcterms:W3CDTF">2024-11-11T03:24:32Z</dcterms:created>
  <dcterms:modified xsi:type="dcterms:W3CDTF">2024-11-24T02:41:34Z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